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6" Type="http://schemas.openxmlformats.org/officeDocument/2006/relationships/customXml" Target="../customXml/item2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1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8" Type="http://schemas.openxmlformats.org/officeDocument/2006/relationships/customXml" Target="../customXml/item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3c4bb6ca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3c4bb6ca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3c4bb6ca8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3c4bb6ca8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712d93dd8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712d93dd8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3c4bb6ca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3c4bb6ca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7098663a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7098663a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3c4bb6ca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3c4bb6ca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712d93dd8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712d93dd8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7098663a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7098663a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7098663a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7098663a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7098663a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7098663a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3edeb042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3edeb042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mins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712d93dd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712d93dd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3c4bb6ca8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3c4bb6ca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3edeb042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3edeb042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Krumboltz’s theory Happenstance Learning Theory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7098663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7098663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3c4bb6ca8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3c4bb6ca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3c4bb6ca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3c4bb6ca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7098663a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7098663a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cacareerzone.org/clusters/detail/CA5" TargetMode="External"/><Relationship Id="rId4" Type="http://schemas.openxmlformats.org/officeDocument/2006/relationships/hyperlink" Target="https://www.bls.gov/ooh/" TargetMode="External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cccd.edu/employees/resources/Documents/CCCOrgChart.pdf" TargetMode="External"/><Relationship Id="rId4" Type="http://schemas.openxmlformats.org/officeDocument/2006/relationships/hyperlink" Target="https://1.cdn.edl.io/lxIV0DcR3OtA37efEFheIPcfpUYdRomdOKlJVDhiagy7LbgY.pdf" TargetMode="External"/><Relationship Id="rId5" Type="http://schemas.openxmlformats.org/officeDocument/2006/relationships/hyperlink" Target="https://ogcs.org/files/all_schools/HR/Ocean%20Grove%20Academic%20Organization%20Chart%202018_19.pdf" TargetMode="External"/><Relationship Id="rId6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2.assist.org/exploring-majors/Welcome.do" TargetMode="External"/><Relationship Id="rId4" Type="http://schemas.openxmlformats.org/officeDocument/2006/relationships/hyperlink" Target="https://www.gradassist.org/" TargetMode="External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2.assist.org/exploring-majors/Welcome.do" TargetMode="External"/><Relationship Id="rId4" Type="http://schemas.openxmlformats.org/officeDocument/2006/relationships/hyperlink" Target="https://www.gradassist.org/" TargetMode="External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4.jpg"/><Relationship Id="rId6" Type="http://schemas.openxmlformats.org/officeDocument/2006/relationships/hyperlink" Target="https://www.linkedin.com/in/paolovarquez/" TargetMode="External"/><Relationship Id="rId7" Type="http://schemas.openxmlformats.org/officeDocument/2006/relationships/image" Target="../media/image18.png"/><Relationship Id="rId8" Type="http://schemas.openxmlformats.org/officeDocument/2006/relationships/hyperlink" Target="https://search.proquest.com/openview/ba1c72c66dfe3d28ab0a591f610946c2/1?pq-origsite=gscholar&amp;cbl=18750&amp;diss=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www.careers.govt.nz/resources/career-practice/career-theory-model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hyperlink" Target="https://www.understood.org/en/school-learning/choosing-starting-school/finding-right-school/public-private-and-charter-schools-how-they-compare" TargetMode="External"/><Relationship Id="rId5" Type="http://schemas.openxmlformats.org/officeDocument/2006/relationships/hyperlink" Target="https://www.babycenter.com/0_school-types-the-difference-between-public-private-magnet-ch_67288.bc" TargetMode="External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edjoin.org/" TargetMode="External"/><Relationship Id="rId4" Type="http://schemas.openxmlformats.org/officeDocument/2006/relationships/hyperlink" Target="https://www.higheredjobs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23700" y="3036300"/>
            <a:ext cx="8222100" cy="81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Beyond Teachers: Careers in Education</a:t>
            </a:r>
            <a:endParaRPr sz="3500"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8425" y="379878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Paolo Varquez, M.S.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 Specialist / PT Instructor	Technology Chair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Coastline College					California Career Development Association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000" y="136100"/>
            <a:ext cx="4392000" cy="277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7300" y="136100"/>
            <a:ext cx="1439125" cy="11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0322" y="1525447"/>
            <a:ext cx="1864500" cy="7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 Exploration</a:t>
            </a:r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 u="sng">
                <a:solidFill>
                  <a:schemeClr val="hlink"/>
                </a:solidFill>
                <a:hlinkClick r:id="rId3"/>
              </a:rPr>
              <a:t>CaCareerZone.org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 u="sng">
                <a:solidFill>
                  <a:schemeClr val="hlink"/>
                </a:solidFill>
                <a:hlinkClick r:id="rId4"/>
              </a:rPr>
              <a:t>BLS.gov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Google “Careers in Education”</a:t>
            </a:r>
            <a:endParaRPr sz="2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Take 10 minutes to explore careers in education, write interesting jobs you found, and be ready to share :)</a:t>
            </a:r>
            <a:endParaRPr sz="2000"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6300" y="1768350"/>
            <a:ext cx="1788275" cy="17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Exploring Educational Institutional Structures</a:t>
            </a:r>
            <a:endParaRPr sz="3000"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471900" y="1919075"/>
            <a:ext cx="3854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 structure is different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are so many positions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There’s always someone higher</a:t>
            </a:r>
            <a:endParaRPr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4839900" y="1919075"/>
            <a:ext cx="3854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Coastline College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Walnut High School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Ocean Grove Charter School</a:t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2125" y="3021875"/>
            <a:ext cx="3061650" cy="19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Exploring College Programs - Beyond Education</a:t>
            </a:r>
            <a:endParaRPr sz="3000"/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518825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Bachelors: </a:t>
            </a:r>
            <a:r>
              <a:rPr lang="en" sz="2500" u="sng">
                <a:solidFill>
                  <a:schemeClr val="accent5"/>
                </a:solidFill>
                <a:hlinkClick r:id="rId3"/>
              </a:rPr>
              <a:t>Assist.org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Masters and PhD: </a:t>
            </a:r>
            <a:r>
              <a:rPr lang="en" sz="2500" u="sng">
                <a:solidFill>
                  <a:schemeClr val="accent5"/>
                </a:solidFill>
                <a:hlinkClick r:id="rId4"/>
              </a:rPr>
              <a:t>Gradassist.org</a:t>
            </a:r>
            <a:endParaRPr sz="2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Take 10 minutes to explore college programs, write interesting programs you found, and be ready to share :)</a:t>
            </a:r>
            <a:endParaRPr sz="2500"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7450" y="1792038"/>
            <a:ext cx="2201126" cy="15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Next steps</a:t>
            </a:r>
            <a:endParaRPr sz="4500"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Continue your search through the different sites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Browse through educational job search engines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Gain experience in area of interest ASAP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Share with your friends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Ask if you need help</a:t>
            </a:r>
            <a:endParaRPr sz="2500"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5644" y="173225"/>
            <a:ext cx="2292075" cy="13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490250" y="488250"/>
            <a:ext cx="7821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What are some new careers you learned today?</a:t>
            </a:r>
            <a:endParaRPr sz="6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050" y="520050"/>
            <a:ext cx="5344600" cy="39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152475" y="2571750"/>
            <a:ext cx="4046400" cy="21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Paolo Varquez, M.S.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Paolovarquez@gmail.com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linkedin.com/in/paolovarquez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1686225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types of doctorate programs"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200" y="141850"/>
            <a:ext cx="6313600" cy="48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4070925" y="459075"/>
            <a:ext cx="4436700" cy="19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Experience / Exposure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Asking for experiene</a:t>
            </a:r>
            <a:endParaRPr sz="2500"/>
          </a:p>
        </p:txBody>
      </p:sp>
      <p:pic>
        <p:nvPicPr>
          <p:cNvPr descr="Image result for archway of determinants"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150" y="159000"/>
            <a:ext cx="3596475" cy="482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Undergraduate / Graduate Programs</a:t>
            </a:r>
            <a:endParaRPr/>
          </a:p>
        </p:txBody>
      </p:sp>
      <p:sp>
        <p:nvSpPr>
          <p:cNvPr id="192" name="Google Shape;192;p31"/>
          <p:cNvSpPr txBox="1"/>
          <p:nvPr>
            <p:ph idx="4294967295" type="body"/>
          </p:nvPr>
        </p:nvSpPr>
        <p:spPr>
          <a:xfrm>
            <a:off x="460950" y="7384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Assist.org</a:t>
            </a:r>
            <a:endParaRPr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 u="sng">
                <a:solidFill>
                  <a:schemeClr val="hlink"/>
                </a:solidFill>
                <a:hlinkClick r:id="rId4"/>
              </a:rPr>
              <a:t>Gradassist.org</a:t>
            </a:r>
            <a:endParaRPr sz="2500"/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8050" y="1610500"/>
            <a:ext cx="5827000" cy="327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7300" y="767425"/>
            <a:ext cx="2002500" cy="20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863" y="903475"/>
            <a:ext cx="2677275" cy="14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7100" y="1065712"/>
            <a:ext cx="3238100" cy="11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58350" y="39950"/>
            <a:ext cx="1666500" cy="5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205650" y="2713500"/>
            <a:ext cx="8611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>
                <a:solidFill>
                  <a:srgbClr val="666666"/>
                </a:solidFill>
              </a:rPr>
              <a:t>Technology Chair / Keynote Speaker - California Career Development Association</a:t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>
                <a:solidFill>
                  <a:srgbClr val="666666"/>
                </a:solidFill>
              </a:rPr>
              <a:t>Career Specialist - Coastline College</a:t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>
                <a:solidFill>
                  <a:srgbClr val="666666"/>
                </a:solidFill>
              </a:rPr>
              <a:t>Adjunct Counselor / Instructor - Counseling 104: Career and Life Planning</a:t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>
                <a:solidFill>
                  <a:srgbClr val="666666"/>
                </a:solidFill>
              </a:rPr>
              <a:t>Presented “Best Practices: Career Exploration” - OC CTE Network</a:t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>
                <a:solidFill>
                  <a:srgbClr val="666666"/>
                </a:solidFill>
              </a:rPr>
              <a:t>Career Exploration - Guided Pathways Committee </a:t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>
                <a:solidFill>
                  <a:srgbClr val="666666"/>
                </a:solidFill>
              </a:rPr>
              <a:t>21st Century World of Work - Employability Skills</a:t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>
                <a:solidFill>
                  <a:srgbClr val="666666"/>
                </a:solidFill>
              </a:rPr>
              <a:t>Certified in MBTI and Strong Interest Inventory</a:t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>
                <a:solidFill>
                  <a:srgbClr val="666666"/>
                </a:solidFill>
              </a:rPr>
              <a:t>Interests / passions: Career development, counseling, education, and exploration</a:t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>
                <a:solidFill>
                  <a:srgbClr val="666666"/>
                </a:solidFill>
              </a:rPr>
              <a:t>Thesis: </a:t>
            </a:r>
            <a:r>
              <a:rPr lang="en" u="sng">
                <a:solidFill>
                  <a:schemeClr val="hlink"/>
                </a:solidFill>
                <a:hlinkClick r:id="rId8"/>
              </a:rPr>
              <a:t>Career development activities of school counselors in predominantly Latino high schools</a:t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>
                <a:solidFill>
                  <a:srgbClr val="666666"/>
                </a:solidFill>
              </a:rPr>
              <a:t>Dissertation: Major and Career Decision Making for Latinx Transfer Students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544975" y="526350"/>
            <a:ext cx="7821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Why do you want to work in education?</a:t>
            </a:r>
            <a:endParaRPr sz="6500"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3375" y="3541600"/>
            <a:ext cx="2399375" cy="140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Career success formula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Exploring careers in education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Educational institutions structures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Understanding different classification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Education job Search Engines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0" y="5888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 Success Formula </a:t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83050" y="1683775"/>
            <a:ext cx="8058000" cy="15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+Self-Exploration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+Degrees / Credentials / Certificates / Licenses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+Marketing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+</a:t>
            </a:r>
            <a:r>
              <a:rPr b="1" lang="en" sz="2800"/>
              <a:t>Relevant</a:t>
            </a:r>
            <a:r>
              <a:rPr lang="en" sz="2800"/>
              <a:t> Experiences </a:t>
            </a:r>
            <a:endParaRPr sz="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xActive Networking  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 u="sng"/>
              <a:t>+Luck</a:t>
            </a:r>
            <a:endParaRPr b="1" sz="2800" u="sng"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8150" y="2702150"/>
            <a:ext cx="2845300" cy="20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6970200" y="4698000"/>
            <a:ext cx="2073600" cy="1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Created by: Paolo Varquez</a:t>
            </a:r>
            <a:endParaRPr b="1" sz="1000" u="sng"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176800" y="4866300"/>
            <a:ext cx="9370800" cy="1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u="sng">
                <a:solidFill>
                  <a:srgbClr val="666666"/>
                </a:solidFill>
                <a:hlinkClick r:id="rId4"/>
              </a:rPr>
              <a:t>Career Theories</a:t>
            </a:r>
            <a:r>
              <a:rPr lang="en" sz="600">
                <a:solidFill>
                  <a:srgbClr val="666666"/>
                </a:solidFill>
              </a:rPr>
              <a:t>: Theory of Choice Choice (Holland), Social Cognitive Career Theory (Lent, Brown, Hacket), Trait and Factor Theory of Occupational Choice (Parson) Happenstance Learning Theory (Krumboltz), Lifespan Theory (Super)</a:t>
            </a:r>
            <a:endParaRPr sz="6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6666"/>
                </a:solidFill>
              </a:rPr>
              <a:t> </a:t>
            </a:r>
            <a:endParaRPr b="1" sz="600" u="sng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513700" y="480425"/>
            <a:ext cx="7821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Reflection</a:t>
            </a:r>
            <a:endParaRPr sz="6500"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5175" y="2949100"/>
            <a:ext cx="2194400" cy="21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Exploring </a:t>
            </a:r>
            <a:r>
              <a:rPr lang="en" sz="2500"/>
              <a:t>Educational Institutions Differences</a:t>
            </a:r>
            <a:endParaRPr sz="2500"/>
          </a:p>
        </p:txBody>
      </p:sp>
      <p:sp>
        <p:nvSpPr>
          <p:cNvPr id="114" name="Google Shape;114;p19"/>
          <p:cNvSpPr txBox="1"/>
          <p:nvPr>
            <p:ph idx="4294967295" type="body"/>
          </p:nvPr>
        </p:nvSpPr>
        <p:spPr>
          <a:xfrm>
            <a:off x="530825" y="564325"/>
            <a:ext cx="37860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P-12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Preschool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Elementary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Junior High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High School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Adult / Continuation schools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Higher Education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Community College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California State University (CSU)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University of California (UC)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Technical Colleges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Types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Public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Private (e.g. religious, military)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Charter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Magnet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Home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Online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700" y="776975"/>
            <a:ext cx="3421700" cy="256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223950" y="4643225"/>
            <a:ext cx="85752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Sources: </a:t>
            </a: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understood.org</a:t>
            </a: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6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babycenter.com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5163" y="3442425"/>
            <a:ext cx="4202774" cy="12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 Job Search Engines</a:t>
            </a:r>
            <a:endParaRPr/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K-12: </a:t>
            </a:r>
            <a:r>
              <a:rPr lang="en" sz="2500" u="sng">
                <a:solidFill>
                  <a:schemeClr val="hlink"/>
                </a:solidFill>
                <a:hlinkClick r:id="rId3"/>
              </a:rPr>
              <a:t>https://www.edjoin.org/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Higher Education: </a:t>
            </a:r>
            <a:r>
              <a:rPr lang="en" sz="2500" u="sng">
                <a:solidFill>
                  <a:schemeClr val="hlink"/>
                </a:solidFill>
                <a:hlinkClick r:id="rId4"/>
              </a:rPr>
              <a:t>https://www.higheredjobs.com/</a:t>
            </a:r>
            <a:endParaRPr sz="2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00"/>
              <a:t>Take 10 minutes exploring and writing interesting jobs you found. Be ready to share :)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98250" y="16350"/>
            <a:ext cx="9045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Exploring Job </a:t>
            </a:r>
            <a:r>
              <a:rPr lang="en" sz="3000"/>
              <a:t>Classifications Differences</a:t>
            </a:r>
            <a:endParaRPr sz="3000"/>
          </a:p>
        </p:txBody>
      </p:sp>
      <p:sp>
        <p:nvSpPr>
          <p:cNvPr id="129" name="Google Shape;129;p21"/>
          <p:cNvSpPr txBox="1"/>
          <p:nvPr>
            <p:ph idx="4294967295" type="body"/>
          </p:nvPr>
        </p:nvSpPr>
        <p:spPr>
          <a:xfrm>
            <a:off x="460950" y="8694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Hourly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Temporary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Classified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Specialist, Assistants, Technicians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Faculty / Certified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Teachers / Instructors / Professors / Counselors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Administrators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Assistant Principal/ Principles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Directors / Deans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Executive Administrators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Chancellors / Vice Chancellors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Superintendents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President / Vice Presidents</a:t>
            </a: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9200" y="1544500"/>
            <a:ext cx="3598775" cy="227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HNYXMCCMVK3K-595-128</_dlc_DocId>
    <_dlc_DocIdUrl xmlns="431189f8-a51b-453f-9f0c-3a0b3b65b12f">
      <Url>https://www.sac.edu/StudentServices/Counseling/TeacherEd/_layouts/15/DocIdRedir.aspx?ID=HNYXMCCMVK3K-595-128</Url>
      <Description>HNYXMCCMVK3K-595-128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1624D501E54C80EAF1A6FAE4667D" ma:contentTypeVersion="2" ma:contentTypeDescription="Create a new document." ma:contentTypeScope="" ma:versionID="a8272e210701ee571fff241f191ee0a9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targetNamespace="http://schemas.microsoft.com/office/2006/metadata/properties" ma:root="true" ma:fieldsID="e6353f0dc6dad75b3299a186dab23e57" ns1:_="" ns2:_="">
    <xsd:import namespace="http://schemas.microsoft.com/sharepoint/v3"/>
    <xsd:import namespace="431189f8-a51b-453f-9f0c-3a0b3b65b12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0755E5-D9EE-4444-B4CA-F08ECA1D3FFA}"/>
</file>

<file path=customXml/itemProps2.xml><?xml version="1.0" encoding="utf-8"?>
<ds:datastoreItem xmlns:ds="http://schemas.openxmlformats.org/officeDocument/2006/customXml" ds:itemID="{26911A78-2859-4B10-9A9C-EC663507D05C}"/>
</file>

<file path=customXml/itemProps3.xml><?xml version="1.0" encoding="utf-8"?>
<ds:datastoreItem xmlns:ds="http://schemas.openxmlformats.org/officeDocument/2006/customXml" ds:itemID="{218F9129-5AAC-4137-9B2D-5B18D7D745CB}"/>
</file>

<file path=customXml/itemProps4.xml><?xml version="1.0" encoding="utf-8"?>
<ds:datastoreItem xmlns:ds="http://schemas.openxmlformats.org/officeDocument/2006/customXml" ds:itemID="{223654CE-A02C-44CA-8F16-04EE798339B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0x010100B26A1624D501E54C80EAF1A6FAE4667D</vt:lpwstr>
  </property>
  <property fmtid="{D5CDD505-2E9C-101B-9397-08002B2CF9AE}" pid="3" name="_dlc_DocIdItemGuid">
    <vt:lpwstr>bc3817de-563a-4704-91a0-9eb8e6e4b87a</vt:lpwstr>
  </property>
</Properties>
</file>